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7" r:id="rId4"/>
    <p:sldId id="288" r:id="rId5"/>
    <p:sldId id="258" r:id="rId6"/>
    <p:sldId id="268" r:id="rId7"/>
    <p:sldId id="269" r:id="rId8"/>
    <p:sldId id="267" r:id="rId9"/>
    <p:sldId id="284" r:id="rId10"/>
    <p:sldId id="286" r:id="rId11"/>
    <p:sldId id="276" r:id="rId12"/>
    <p:sldId id="290" r:id="rId13"/>
    <p:sldId id="277" r:id="rId14"/>
    <p:sldId id="285" r:id="rId15"/>
    <p:sldId id="260" r:id="rId16"/>
    <p:sldId id="259" r:id="rId17"/>
    <p:sldId id="261" r:id="rId18"/>
    <p:sldId id="262" r:id="rId19"/>
    <p:sldId id="263" r:id="rId20"/>
    <p:sldId id="264" r:id="rId21"/>
    <p:sldId id="266" r:id="rId22"/>
    <p:sldId id="280" r:id="rId23"/>
    <p:sldId id="272" r:id="rId24"/>
    <p:sldId id="279" r:id="rId25"/>
    <p:sldId id="281" r:id="rId26"/>
    <p:sldId id="282" r:id="rId27"/>
    <p:sldId id="283" r:id="rId28"/>
    <p:sldId id="27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02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Вед.программы!$D$2</c:f>
              <c:numCache>
                <c:formatCode>0.0</c:formatCode>
                <c:ptCount val="1"/>
                <c:pt idx="0">
                  <c:v>99.9</c:v>
                </c:pt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Вед.программы!$D$3</c:f>
              <c:numCache>
                <c:formatCode>0.0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Вед.программы!$D$4</c:f>
              <c:numCache>
                <c:formatCode>0.0</c:formatCode>
                <c:ptCount val="1"/>
                <c:pt idx="0">
                  <c:v>126</c:v>
                </c:pt>
              </c:numCache>
            </c:numRef>
          </c:val>
        </c:ser>
        <c:ser>
          <c:idx val="3"/>
          <c:order val="3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Вед.программы!$D$5</c:f>
              <c:numCache>
                <c:formatCode>0.0</c:formatCode>
                <c:ptCount val="1"/>
                <c:pt idx="0">
                  <c:v>93</c:v>
                </c:pt>
              </c:numCache>
            </c:numRef>
          </c:val>
        </c:ser>
        <c:ser>
          <c:idx val="4"/>
          <c:order val="4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Вед.программы!$D$6</c:f>
              <c:numCache>
                <c:formatCode>0.0</c:formatCode>
                <c:ptCount val="1"/>
                <c:pt idx="0">
                  <c:v>464.7</c:v>
                </c:pt>
              </c:numCache>
            </c:numRef>
          </c:val>
        </c:ser>
        <c:ser>
          <c:idx val="5"/>
          <c:order val="5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Вед.программы!$D$7</c:f>
              <c:numCache>
                <c:formatCode>0.0</c:formatCode>
                <c:ptCount val="1"/>
                <c:pt idx="0">
                  <c:v>110</c:v>
                </c:pt>
              </c:numCache>
            </c:numRef>
          </c:val>
        </c:ser>
        <c:ser>
          <c:idx val="6"/>
          <c:order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Вед.программы!$D$8</c:f>
              <c:numCache>
                <c:formatCode>0.0</c:formatCode>
                <c:ptCount val="1"/>
                <c:pt idx="0">
                  <c:v>25713.599999999999</c:v>
                </c:pt>
              </c:numCache>
            </c:numRef>
          </c:val>
        </c:ser>
        <c:ser>
          <c:idx val="7"/>
          <c:order val="7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Вед.программы!$D$9</c:f>
              <c:numCache>
                <c:formatCode>0.0</c:formatCode>
                <c:ptCount val="1"/>
                <c:pt idx="0">
                  <c:v>259</c:v>
                </c:pt>
              </c:numCache>
            </c:numRef>
          </c:val>
        </c:ser>
        <c:ser>
          <c:idx val="8"/>
          <c:order val="8"/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Вед.программы!$D$10</c:f>
              <c:numCache>
                <c:formatCode>0.0</c:formatCode>
                <c:ptCount val="1"/>
                <c:pt idx="0">
                  <c:v>107</c:v>
                </c:pt>
              </c:numCache>
            </c:numRef>
          </c:val>
        </c:ser>
        <c:ser>
          <c:idx val="9"/>
          <c:order val="9"/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Вед.программы!$D$11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</c:ser>
        <c:ser>
          <c:idx val="10"/>
          <c:order val="10"/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Вед.программы!$D$12</c:f>
              <c:numCache>
                <c:formatCode>0.0</c:formatCode>
                <c:ptCount val="1"/>
                <c:pt idx="0">
                  <c:v>148</c:v>
                </c:pt>
              </c:numCache>
            </c:numRef>
          </c:val>
        </c:ser>
        <c:ser>
          <c:idx val="11"/>
          <c:order val="11"/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Вед.программы!$D$13</c:f>
              <c:numCache>
                <c:formatCode>0.0</c:formatCode>
                <c:ptCount val="1"/>
                <c:pt idx="0">
                  <c:v>16</c:v>
                </c:pt>
              </c:numCache>
            </c:numRef>
          </c:val>
        </c:ser>
        <c:ser>
          <c:idx val="12"/>
          <c:order val="12"/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Вед.программы!$D$14</c:f>
              <c:numCache>
                <c:formatCode>0.0</c:formatCode>
                <c:ptCount val="1"/>
                <c:pt idx="0">
                  <c:v>19</c:v>
                </c:pt>
              </c:numCache>
            </c:numRef>
          </c:val>
        </c:ser>
        <c:ser>
          <c:idx val="13"/>
          <c:order val="13"/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Вед.программы!$D$15</c:f>
              <c:numCache>
                <c:formatCode>0.0</c:formatCode>
                <c:ptCount val="1"/>
                <c:pt idx="0">
                  <c:v>24</c:v>
                </c:pt>
              </c:numCache>
            </c:numRef>
          </c:val>
        </c:ser>
        <c:ser>
          <c:idx val="14"/>
          <c:order val="14"/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Вед.программы!$D$16</c:f>
              <c:numCache>
                <c:formatCode>0.0</c:formatCode>
                <c:ptCount val="1"/>
                <c:pt idx="0">
                  <c:v>50</c:v>
                </c:pt>
              </c:numCache>
            </c:numRef>
          </c:val>
        </c:ser>
        <c:ser>
          <c:idx val="15"/>
          <c:order val="15"/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Вед.программы!$D$17</c:f>
              <c:numCache>
                <c:formatCode>0.0</c:formatCode>
                <c:ptCount val="1"/>
                <c:pt idx="0">
                  <c:v>98.6</c:v>
                </c:pt>
              </c:numCache>
            </c:numRef>
          </c:val>
        </c:ser>
        <c:ser>
          <c:idx val="16"/>
          <c:order val="16"/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Вед.программы!$D$18</c:f>
              <c:numCache>
                <c:formatCode>0.0</c:formatCode>
                <c:ptCount val="1"/>
                <c:pt idx="0">
                  <c:v>8259</c:v>
                </c:pt>
              </c:numCache>
            </c:numRef>
          </c:val>
        </c:ser>
        <c:ser>
          <c:idx val="17"/>
          <c:order val="17"/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Вед.программы!$D$19</c:f>
              <c:numCache>
                <c:formatCode>0.0</c:formatCode>
                <c:ptCount val="1"/>
                <c:pt idx="0">
                  <c:v>3317.2</c:v>
                </c:pt>
              </c:numCache>
            </c:numRef>
          </c:val>
        </c:ser>
        <c:ser>
          <c:idx val="18"/>
          <c:order val="18"/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Вед.программы!$D$20</c:f>
              <c:numCache>
                <c:formatCode>0.0</c:formatCode>
                <c:ptCount val="1"/>
                <c:pt idx="0">
                  <c:v>2811.5</c:v>
                </c:pt>
              </c:numCache>
            </c:numRef>
          </c:val>
        </c:ser>
        <c:ser>
          <c:idx val="19"/>
          <c:order val="19"/>
          <c:spPr>
            <a:gradFill rotWithShape="1">
              <a:gsLst>
                <a:gs pos="0">
                  <a:schemeClr val="accent2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Вед.программы!$D$21</c:f>
              <c:numCache>
                <c:formatCode>0.0</c:formatCode>
                <c:ptCount val="1"/>
                <c:pt idx="0">
                  <c:v>1719</c:v>
                </c:pt>
              </c:numCache>
            </c:numRef>
          </c:val>
        </c:ser>
        <c:ser>
          <c:idx val="20"/>
          <c:order val="20"/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Вед.программы!$D$22</c:f>
              <c:numCache>
                <c:formatCode>0.0</c:formatCode>
                <c:ptCount val="1"/>
                <c:pt idx="0">
                  <c:v>1416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79640"/>
        <c:axId val="173975328"/>
        <c:axId val="0"/>
      </c:bar3DChart>
      <c:catAx>
        <c:axId val="17397964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73975328"/>
        <c:crosses val="autoZero"/>
        <c:auto val="1"/>
        <c:lblAlgn val="ctr"/>
        <c:lblOffset val="100"/>
        <c:noMultiLvlLbl val="0"/>
      </c:catAx>
      <c:valAx>
        <c:axId val="173975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397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381889763779537E-2"/>
          <c:y val="2.3148148148148147E-2"/>
          <c:w val="0.81111111111111112"/>
          <c:h val="0.89260061242344702"/>
        </c:manualLayout>
      </c:layout>
      <c:area3DChart>
        <c:grouping val="standard"/>
        <c:varyColors val="0"/>
        <c:ser>
          <c:idx val="0"/>
          <c:order val="0"/>
          <c:tx>
            <c:strRef>
              <c:f>'Д. и Р.'!$A$15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6">
                <a:alpha val="35000"/>
              </a:schemeClr>
            </a:solidFill>
            <a:ln w="9525">
              <a:solidFill>
                <a:schemeClr val="accent6"/>
              </a:solidFill>
            </a:ln>
            <a:effectLst/>
            <a:sp3d contourW="9525">
              <a:contourClr>
                <a:schemeClr val="accent6"/>
              </a:contourClr>
            </a:sp3d>
          </c:spPr>
          <c:cat>
            <c:strRef>
              <c:f>'Д. и Р.'!$D$14:$J$14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'Д. и Р.'!$D$15:$J$15</c:f>
              <c:numCache>
                <c:formatCode>#,##0.00</c:formatCode>
                <c:ptCount val="7"/>
                <c:pt idx="0" formatCode="General">
                  <c:v>70343.899999999994</c:v>
                </c:pt>
                <c:pt idx="1">
                  <c:v>64686</c:v>
                </c:pt>
                <c:pt idx="2" formatCode="#\ ##0.0">
                  <c:v>75836.7</c:v>
                </c:pt>
                <c:pt idx="3" formatCode="#\ ##0.0">
                  <c:v>74539.899999999994</c:v>
                </c:pt>
                <c:pt idx="4" formatCode="#\ ##0.0">
                  <c:v>76584.400000000009</c:v>
                </c:pt>
                <c:pt idx="5" formatCode="#\ ##0.0">
                  <c:v>79634.400000000009</c:v>
                </c:pt>
                <c:pt idx="6" formatCode="#\ ##0.0">
                  <c:v>82830.3</c:v>
                </c:pt>
              </c:numCache>
            </c:numRef>
          </c:val>
        </c:ser>
        <c:ser>
          <c:idx val="1"/>
          <c:order val="1"/>
          <c:tx>
            <c:strRef>
              <c:f>'Д. и Р.'!$A$16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5">
                <a:alpha val="35000"/>
              </a:schemeClr>
            </a:solidFill>
            <a:ln w="9525">
              <a:solidFill>
                <a:schemeClr val="accent5"/>
              </a:solidFill>
            </a:ln>
            <a:effectLst/>
            <a:sp3d contourW="9525">
              <a:contourClr>
                <a:schemeClr val="accent5"/>
              </a:contourClr>
            </a:sp3d>
          </c:spPr>
          <c:cat>
            <c:strRef>
              <c:f>'Д. и Р.'!$D$14:$J$14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'Д. и Р.'!$D$16:$J$16</c:f>
              <c:numCache>
                <c:formatCode>#,##0.00</c:formatCode>
                <c:ptCount val="7"/>
                <c:pt idx="0" formatCode="General">
                  <c:v>65198.3</c:v>
                </c:pt>
                <c:pt idx="1">
                  <c:v>72167.199999999997</c:v>
                </c:pt>
                <c:pt idx="2" formatCode="#\ ##0.0">
                  <c:v>75139.5</c:v>
                </c:pt>
                <c:pt idx="3" formatCode="#\ ##0.0">
                  <c:v>84726.1</c:v>
                </c:pt>
                <c:pt idx="4" formatCode="#\ ##0.0">
                  <c:v>82920.600000000006</c:v>
                </c:pt>
                <c:pt idx="5" formatCode="#\ ##0.0">
                  <c:v>79634.399999999994</c:v>
                </c:pt>
                <c:pt idx="6" formatCode="#\ ##0.0">
                  <c:v>82830.3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979248"/>
        <c:axId val="173980032"/>
        <c:axId val="174835544"/>
      </c:area3DChart>
      <c:catAx>
        <c:axId val="17397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5000"/>
                <a:lumOff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baseline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80032"/>
        <c:crosses val="autoZero"/>
        <c:auto val="1"/>
        <c:lblAlgn val="ctr"/>
        <c:lblOffset val="100"/>
        <c:noMultiLvlLbl val="0"/>
      </c:catAx>
      <c:valAx>
        <c:axId val="17398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979248"/>
        <c:crosses val="autoZero"/>
        <c:crossBetween val="midCat"/>
      </c:valAx>
      <c:serAx>
        <c:axId val="1748355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"/>
                <a:lumOff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8003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Доходы!$B$5:$B$13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 ущерба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Доходы!$C$5:$C$13</c:f>
              <c:numCache>
                <c:formatCode>#\ ##0.0</c:formatCode>
                <c:ptCount val="4"/>
                <c:pt idx="0">
                  <c:v>55069.7</c:v>
                </c:pt>
                <c:pt idx="1">
                  <c:v>184.1</c:v>
                </c:pt>
                <c:pt idx="2">
                  <c:v>3026.7</c:v>
                </c:pt>
                <c:pt idx="3">
                  <c:v>12159.1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  <a:scene3d>
      <a:camera prst="orthographicFront"/>
      <a:lightRig rig="threePt" dir="t"/>
    </a:scene3d>
    <a:sp3d prstMaterial="matte"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350028196077612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Расходы!$B$4:$B$32</c15:sqref>
                  </c15:fullRef>
                </c:ext>
              </c:extLst>
              <c:f>(Расходы!$B$4,Расходы!$B$11,Расходы!$B$13,Расходы!$B$16,Расходы!$B$19,Расходы!$B$21,Расходы!$B$24,Расходы!$B$26,Расходы!$B$29,Расходы!$B$31)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Расходы!$C$4:$C$32</c15:sqref>
                  </c15:fullRef>
                </c:ext>
              </c:extLst>
              <c:f>(Расходы!$C$4,Расходы!$C$11,Расходы!$C$13,Расходы!$C$16,Расходы!$C$19,Расходы!$C$21,Расходы!$C$24,Расходы!$C$26,Расходы!$C$29,Расходы!$C$31)</c:f>
              <c:numCache>
                <c:formatCode>#\ ##0.0</c:formatCode>
                <c:ptCount val="10"/>
                <c:pt idx="0">
                  <c:v>19720.7</c:v>
                </c:pt>
                <c:pt idx="1">
                  <c:v>96</c:v>
                </c:pt>
                <c:pt idx="2">
                  <c:v>659</c:v>
                </c:pt>
                <c:pt idx="3">
                  <c:v>32444.100000000002</c:v>
                </c:pt>
                <c:pt idx="4">
                  <c:v>24.9</c:v>
                </c:pt>
                <c:pt idx="5">
                  <c:v>447.90000000000003</c:v>
                </c:pt>
                <c:pt idx="6">
                  <c:v>16619.7</c:v>
                </c:pt>
                <c:pt idx="7">
                  <c:v>11578.8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2017</c:v>
          </c:tx>
          <c:spPr>
            <a:solidFill>
              <a:schemeClr val="accent6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Расходы!$B$39:$B$67</c:f>
              <c:strCache>
                <c:ptCount val="11"/>
                <c:pt idx="0">
                  <c:v>Общегосударственные вопросы</c:v>
                </c:pt>
                <c:pt idx="1">
                  <c:v>Проведение муниципальных выборов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Жилищно-комм.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Расходы!$E$39:$E$67</c:f>
              <c:numCache>
                <c:formatCode>#\ ##0.0</c:formatCode>
                <c:ptCount val="11"/>
                <c:pt idx="0">
                  <c:v>17763.599999999999</c:v>
                </c:pt>
                <c:pt idx="1">
                  <c:v>0</c:v>
                </c:pt>
                <c:pt idx="2">
                  <c:v>86.7</c:v>
                </c:pt>
                <c:pt idx="3">
                  <c:v>518.70000000000005</c:v>
                </c:pt>
                <c:pt idx="4">
                  <c:v>31794.3</c:v>
                </c:pt>
                <c:pt idx="5">
                  <c:v>0</c:v>
                </c:pt>
                <c:pt idx="6">
                  <c:v>847.7</c:v>
                </c:pt>
                <c:pt idx="7">
                  <c:v>8978.5</c:v>
                </c:pt>
                <c:pt idx="8">
                  <c:v>10617.8</c:v>
                </c:pt>
                <c:pt idx="9">
                  <c:v>632</c:v>
                </c:pt>
                <c:pt idx="10">
                  <c:v>927.9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chemeClr val="accent3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Расходы!$B$39:$B$67</c:f>
              <c:strCache>
                <c:ptCount val="11"/>
                <c:pt idx="0">
                  <c:v>Общегосударственные вопросы</c:v>
                </c:pt>
                <c:pt idx="1">
                  <c:v>Проведение муниципальных выборов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Жилищно-комм.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Расходы!$F$39:$F$67</c:f>
              <c:numCache>
                <c:formatCode>#\ ##0.0</c:formatCode>
                <c:ptCount val="11"/>
                <c:pt idx="0">
                  <c:v>17380.3</c:v>
                </c:pt>
                <c:pt idx="1">
                  <c:v>0</c:v>
                </c:pt>
                <c:pt idx="2">
                  <c:v>106.9</c:v>
                </c:pt>
                <c:pt idx="3">
                  <c:v>630.6</c:v>
                </c:pt>
                <c:pt idx="4">
                  <c:v>33919.699999999997</c:v>
                </c:pt>
                <c:pt idx="5">
                  <c:v>0</c:v>
                </c:pt>
                <c:pt idx="6">
                  <c:v>1016.3</c:v>
                </c:pt>
                <c:pt idx="7">
                  <c:v>10213.299999999999</c:v>
                </c:pt>
                <c:pt idx="8">
                  <c:v>11017.300000000001</c:v>
                </c:pt>
                <c:pt idx="9">
                  <c:v>663.6</c:v>
                </c:pt>
                <c:pt idx="10">
                  <c:v>1416</c:v>
                </c:pt>
              </c:numCache>
            </c:numRef>
          </c:val>
        </c:ser>
        <c:ser>
          <c:idx val="2"/>
          <c:order val="2"/>
          <c:tx>
            <c:v>2019</c:v>
          </c:tx>
          <c:spPr>
            <a:solidFill>
              <a:schemeClr val="accent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Расходы!$B$39:$B$67</c:f>
              <c:strCache>
                <c:ptCount val="11"/>
                <c:pt idx="0">
                  <c:v>Общегосударственные вопросы</c:v>
                </c:pt>
                <c:pt idx="1">
                  <c:v>Проведение муниципальных выборов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Жилищно-комм.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Расходы!$G$39:$G$67</c:f>
              <c:numCache>
                <c:formatCode>#\ ##0.0</c:formatCode>
                <c:ptCount val="11"/>
                <c:pt idx="0">
                  <c:v>20261.2</c:v>
                </c:pt>
                <c:pt idx="1">
                  <c:v>3000</c:v>
                </c:pt>
                <c:pt idx="2">
                  <c:v>126</c:v>
                </c:pt>
                <c:pt idx="3">
                  <c:v>667.7</c:v>
                </c:pt>
                <c:pt idx="4">
                  <c:v>32345.3</c:v>
                </c:pt>
                <c:pt idx="5">
                  <c:v>107</c:v>
                </c:pt>
                <c:pt idx="6">
                  <c:v>407.6</c:v>
                </c:pt>
                <c:pt idx="7">
                  <c:v>14387.7</c:v>
                </c:pt>
                <c:pt idx="8">
                  <c:v>12024.8</c:v>
                </c:pt>
                <c:pt idx="9">
                  <c:v>1719</c:v>
                </c:pt>
                <c:pt idx="10">
                  <c:v>1416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74152"/>
        <c:axId val="173972584"/>
        <c:axId val="0"/>
      </c:bar3DChart>
      <c:catAx>
        <c:axId val="173974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72584"/>
        <c:crosses val="autoZero"/>
        <c:auto val="1"/>
        <c:lblAlgn val="ctr"/>
        <c:lblOffset val="100"/>
        <c:noMultiLvlLbl val="0"/>
      </c:catAx>
      <c:valAx>
        <c:axId val="1739725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7397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92039403083357"/>
          <c:y val="5.6046854607697316E-2"/>
          <c:w val="0.19969403396176436"/>
          <c:h val="5.6163582250451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10856661085174567"/>
          <c:w val="0.94166666666666665"/>
          <c:h val="0.8167938441876792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Дефицит!$D$7:$G$7</c:f>
              <c:numCache>
                <c:formatCode>#,##0.00</c:formatCode>
                <c:ptCount val="4"/>
                <c:pt idx="0">
                  <c:v>-5145.5999999999913</c:v>
                </c:pt>
                <c:pt idx="1">
                  <c:v>7481.1999999999971</c:v>
                </c:pt>
                <c:pt idx="2">
                  <c:v>-697.19999999999709</c:v>
                </c:pt>
                <c:pt idx="3">
                  <c:v>10186.200000000012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056344"/>
        <c:axId val="278058696"/>
      </c:scatterChart>
      <c:valAx>
        <c:axId val="278056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78058696"/>
        <c:crosses val="autoZero"/>
        <c:crossBetween val="midCat"/>
      </c:valAx>
      <c:valAx>
        <c:axId val="27805869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78056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100000">
                  <a:schemeClr val="accent5">
                    <a:shade val="58000"/>
                    <a:alpha val="0"/>
                  </a:schemeClr>
                </a:gs>
                <a:gs pos="50000">
                  <a:schemeClr val="accent5">
                    <a:shade val="5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Субвенции!$D$5</c:f>
              <c:numCache>
                <c:formatCode>#\ ##0.0</c:formatCode>
                <c:ptCount val="1"/>
                <c:pt idx="0">
                  <c:v>9689.7999999999993</c:v>
                </c:pt>
              </c:numCache>
            </c:numRef>
          </c:val>
        </c:ser>
        <c:ser>
          <c:idx val="1"/>
          <c:order val="1"/>
          <c:spPr>
            <a:gradFill>
              <a:gsLst>
                <a:gs pos="100000">
                  <a:schemeClr val="accent5">
                    <a:shade val="86000"/>
                    <a:alpha val="0"/>
                  </a:schemeClr>
                </a:gs>
                <a:gs pos="50000">
                  <a:schemeClr val="accent5">
                    <a:shade val="8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Субвенции!$E$5</c:f>
              <c:numCache>
                <c:formatCode>#\ ##0.0</c:formatCode>
                <c:ptCount val="1"/>
                <c:pt idx="0">
                  <c:v>11645.2</c:v>
                </c:pt>
              </c:numCache>
            </c:numRef>
          </c:val>
        </c:ser>
        <c:ser>
          <c:idx val="2"/>
          <c:order val="2"/>
          <c:spPr>
            <a:gradFill>
              <a:gsLst>
                <a:gs pos="100000">
                  <a:schemeClr val="accent5">
                    <a:tint val="86000"/>
                    <a:alpha val="0"/>
                  </a:schemeClr>
                </a:gs>
                <a:gs pos="50000">
                  <a:schemeClr val="accent5">
                    <a:tint val="8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Субвенции!$F$5</c:f>
              <c:numCache>
                <c:formatCode>#\ ##0.0</c:formatCode>
                <c:ptCount val="1"/>
                <c:pt idx="0">
                  <c:v>12478.5</c:v>
                </c:pt>
              </c:numCache>
            </c:numRef>
          </c:val>
        </c:ser>
        <c:ser>
          <c:idx val="3"/>
          <c:order val="3"/>
          <c:spPr>
            <a:gradFill>
              <a:gsLst>
                <a:gs pos="100000">
                  <a:schemeClr val="accent5">
                    <a:tint val="58000"/>
                    <a:alpha val="0"/>
                  </a:schemeClr>
                </a:gs>
                <a:gs pos="50000">
                  <a:schemeClr val="accent5">
                    <a:tint val="5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val>
            <c:numRef>
              <c:f>Субвенции!$G$5</c:f>
              <c:numCache>
                <c:formatCode>#\ ##0.0</c:formatCode>
                <c:ptCount val="1"/>
                <c:pt idx="0">
                  <c:v>13490.400000000001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7445432"/>
        <c:axId val="207441120"/>
        <c:axId val="0"/>
      </c:bar3DChart>
      <c:catAx>
        <c:axId val="207445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7441120"/>
        <c:crosses val="autoZero"/>
        <c:auto val="1"/>
        <c:lblAlgn val="ctr"/>
        <c:lblOffset val="100"/>
        <c:noMultiLvlLbl val="0"/>
      </c:catAx>
      <c:valAx>
        <c:axId val="207441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20744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8.xml"/><Relationship Id="rId3" Type="http://schemas.openxmlformats.org/officeDocument/2006/relationships/slide" Target="slide5.xml"/><Relationship Id="rId7" Type="http://schemas.openxmlformats.org/officeDocument/2006/relationships/slide" Target="slide17.xml"/><Relationship Id="rId12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24.xml"/><Relationship Id="rId5" Type="http://schemas.openxmlformats.org/officeDocument/2006/relationships/slide" Target="slide9.xml"/><Relationship Id="rId15" Type="http://schemas.openxmlformats.org/officeDocument/2006/relationships/slide" Target="slide1.xml"/><Relationship Id="rId10" Type="http://schemas.openxmlformats.org/officeDocument/2006/relationships/slide" Target="slide23.xml"/><Relationship Id="rId4" Type="http://schemas.openxmlformats.org/officeDocument/2006/relationships/slide" Target="slide8.xml"/><Relationship Id="rId9" Type="http://schemas.openxmlformats.org/officeDocument/2006/relationships/slide" Target="slide22.xml"/><Relationship Id="rId1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1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28.xml"/><Relationship Id="rId7" Type="http://schemas.openxmlformats.org/officeDocument/2006/relationships/slide" Target="slide2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chart" Target="../charts/chart5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3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28.xml"/><Relationship Id="rId7" Type="http://schemas.openxmlformats.org/officeDocument/2006/relationships/slide" Target="slide2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emf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5.xml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6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7.xml"/><Relationship Id="rId4" Type="http://schemas.openxmlformats.org/officeDocument/2006/relationships/slide" Target="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(Отчет)за 2019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отчетный 2019 год </a:t>
            </a:r>
          </a:p>
        </p:txBody>
      </p:sp>
      <p:pic>
        <p:nvPicPr>
          <p:cNvPr id="1026" name="Рисунок 1" descr="Васильевский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75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затрат на ведомственные целевые программы</a:t>
            </a:r>
            <a:endParaRPr lang="ru-RU" dirty="0"/>
          </a:p>
        </p:txBody>
      </p:sp>
      <p:pic>
        <p:nvPicPr>
          <p:cNvPr id="35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6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Диаграмма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317486"/>
              </p:ext>
            </p:extLst>
          </p:nvPr>
        </p:nvGraphicFramePr>
        <p:xfrm>
          <a:off x="1650574" y="1735204"/>
          <a:ext cx="5653739" cy="514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 flipV="1">
            <a:off x="5660571" y="4990970"/>
            <a:ext cx="1654628" cy="3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684704" y="5210321"/>
            <a:ext cx="1650680" cy="49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684704" y="5592520"/>
            <a:ext cx="1667008" cy="18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684704" y="5381870"/>
            <a:ext cx="1650680" cy="36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684704" y="5773881"/>
            <a:ext cx="1667008" cy="35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684704" y="5831962"/>
            <a:ext cx="1667008" cy="153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660571" y="2371037"/>
            <a:ext cx="1654628" cy="2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671456" y="2899303"/>
            <a:ext cx="1654628" cy="89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668376" y="2686533"/>
            <a:ext cx="1657708" cy="10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671456" y="2508680"/>
            <a:ext cx="1643743" cy="50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5695720" y="3175813"/>
            <a:ext cx="1630364" cy="37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681983" y="3797349"/>
            <a:ext cx="1644101" cy="91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684704" y="3785111"/>
            <a:ext cx="1630495" cy="679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668376" y="3769431"/>
            <a:ext cx="1635937" cy="502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668376" y="3754883"/>
            <a:ext cx="1646823" cy="357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681983" y="3743711"/>
            <a:ext cx="1622330" cy="16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681983" y="3723950"/>
            <a:ext cx="1649544" cy="12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681983" y="3526706"/>
            <a:ext cx="1646823" cy="19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681983" y="3367826"/>
            <a:ext cx="1644101" cy="323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695720" y="5871990"/>
            <a:ext cx="1655992" cy="300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66312"/>
              </p:ext>
            </p:extLst>
          </p:nvPr>
        </p:nvGraphicFramePr>
        <p:xfrm>
          <a:off x="7576456" y="2272127"/>
          <a:ext cx="4452257" cy="39896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52257"/>
              </a:tblGrid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Средства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Физкультурно-оздоровительные мероприятия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Организация досуговых </a:t>
                      </a:r>
                      <a:r>
                        <a:rPr lang="ru-RU" sz="1000" u="none" strike="noStrike" dirty="0" smtClean="0">
                          <a:effectLst/>
                        </a:rPr>
                        <a:t>мероприятий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Сохранение местных традиций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Участие в городских праздничных мероприятий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Профилактика межнациональных конфликтов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01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Охрана здоровья граждан от табачного дыма                                      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Профилактика наркомании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Профилактика терроризма и экстремизма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Профилактика правонарушений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Профилактика дорожно-транспортного травматизма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Охрана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Профессиональное образование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effectLst/>
                        </a:rPr>
                        <a:t>Благоустройство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Развитие малого бизнеса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Трудоустройство несовершеннолетних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Общественные работы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Обучение действиям в чрезвычайных ситуациях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Защита прав потребителей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Формирование архивных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1" name="Выноска со стрелкой вверх 30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5660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з</a:t>
            </a:r>
            <a:r>
              <a:rPr lang="ru-RU" b="1" dirty="0" smtClean="0"/>
              <a:t>а отчетный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Ведомственные целевые программы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06545"/>
              </p:ext>
            </p:extLst>
          </p:nvPr>
        </p:nvGraphicFramePr>
        <p:xfrm>
          <a:off x="2721429" y="2576150"/>
          <a:ext cx="8826726" cy="377125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34135"/>
                <a:gridCol w="7183897"/>
                <a:gridCol w="529046"/>
                <a:gridCol w="779648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01 13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40,0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139,4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01 13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03 09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04 01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з</a:t>
            </a:r>
            <a:r>
              <a:rPr lang="ru-RU" b="1" dirty="0" smtClean="0"/>
              <a:t>а отчетный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Ведомственные целевые программы (продолжение)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6236"/>
              </p:ext>
            </p:extLst>
          </p:nvPr>
        </p:nvGraphicFramePr>
        <p:xfrm>
          <a:off x="2721429" y="2463169"/>
          <a:ext cx="8826726" cy="415682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34135"/>
                <a:gridCol w="7183897"/>
                <a:gridCol w="529046"/>
                <a:gridCol w="779648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04 01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464,0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04 12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99,0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Благоустройство, в том числе: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2 6 008,9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Текущий ремонт придомовых территорий и дворовых территорий, включая проезды и въезды, пешеходные дорожки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9 229,0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Установка, содержание и ремонт ограждений газонов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518,5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Установка и содержание малых архитектурных форм, уличной мебели и хозяйственно-бытового оборудования, необходимого для благоустройства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821,6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Участие в обеспечении чистоты и порядка на территории муниципального образования, включая уборку территорий, водных акваторий, тупиков и проездов, не включенных в адресные программы, утвержденные исполнительными органами государственной власти Санкт-Петербурга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15,1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санитарных рубок, удаление аварийных, больных деревьев и кустарников в отношении зеленных насаждений общего пользования местного значения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314,1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з</a:t>
            </a:r>
            <a:r>
              <a:rPr lang="ru-RU" b="1" dirty="0" smtClean="0"/>
              <a:t>а отчетный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Ведомственные </a:t>
            </a:r>
            <a:r>
              <a:rPr lang="ru-RU" dirty="0" smtClean="0"/>
              <a:t>целевые программы (продолжение)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66237"/>
              </p:ext>
            </p:extLst>
          </p:nvPr>
        </p:nvGraphicFramePr>
        <p:xfrm>
          <a:off x="2808514" y="2479715"/>
          <a:ext cx="8739641" cy="406536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623"/>
                <a:gridCol w="7237084"/>
                <a:gridCol w="523827"/>
                <a:gridCol w="634107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Озеленение территорий зеленых насаждений общего пользования местного значения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11 844,3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Создание зон отдыха, в том числе обустройство, содержание и уборка территорий детских площадок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05 03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3 266,3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3560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53560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</a:tr>
              <a:tr h="20787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Российской Федерации, проживающих на территории муниципального образования, социально и культурную адаптацию мигрантов, профилактику межнациональных (межэтнических)конфликтов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39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</a:t>
            </a:r>
            <a:r>
              <a:rPr lang="ru-RU" b="1" dirty="0"/>
              <a:t>з</a:t>
            </a:r>
            <a:r>
              <a:rPr lang="ru-RU" b="1" dirty="0" smtClean="0"/>
              <a:t>а отчетный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Ведомственные </a:t>
            </a:r>
            <a:r>
              <a:rPr lang="ru-RU" dirty="0" smtClean="0"/>
              <a:t>целевые программы (окончание)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70120"/>
              </p:ext>
            </p:extLst>
          </p:nvPr>
        </p:nvGraphicFramePr>
        <p:xfrm>
          <a:off x="2808514" y="2713763"/>
          <a:ext cx="8739641" cy="349602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4623"/>
                <a:gridCol w="7237084"/>
                <a:gridCol w="523827"/>
                <a:gridCol w="634107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Сумма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535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9 539,0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 и проведение мероприятий по сохранению и развитию местных традиций и обрядов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2 736,9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08 01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4 343,8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1 719,0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актов, обсуждения проектов муниципальных правовых актов по вопросам местного значения, доведения до сведения жителей муниципального образования официальной информации о социально-экономическом и культурном раз-витии 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12 02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1 416,0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программам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47 329,7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бюджета 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2016-2018 годы, за отчетный 2019 год и период 2020-2022 годов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изменения доходов и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351909"/>
              </p:ext>
            </p:extLst>
          </p:nvPr>
        </p:nvGraphicFramePr>
        <p:xfrm>
          <a:off x="2470068" y="2563198"/>
          <a:ext cx="9227127" cy="429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4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бюджета 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2016-2018 годы, за отчетный 2019 год и период 2020-2021 годов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Таблица показателей (тыс. 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03634"/>
              </p:ext>
            </p:extLst>
          </p:nvPr>
        </p:nvGraphicFramePr>
        <p:xfrm>
          <a:off x="2753022" y="2529444"/>
          <a:ext cx="8813544" cy="414615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690686"/>
                <a:gridCol w="897715"/>
                <a:gridCol w="783772"/>
                <a:gridCol w="902524"/>
                <a:gridCol w="1056904"/>
                <a:gridCol w="831273"/>
                <a:gridCol w="843148"/>
                <a:gridCol w="807522"/>
              </a:tblGrid>
              <a:tr h="1745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 показателей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Истекший</a:t>
                      </a:r>
                      <a:r>
                        <a:rPr lang="ru-RU" sz="1000" b="0" baseline="0" dirty="0" smtClean="0">
                          <a:effectLst/>
                        </a:rPr>
                        <a:t> </a:t>
                      </a:r>
                      <a:r>
                        <a:rPr lang="ru-RU" sz="1000" b="0" dirty="0" smtClean="0">
                          <a:effectLst/>
                        </a:rPr>
                        <a:t>период</a:t>
                      </a:r>
                      <a:endParaRPr lang="ru-RU" sz="1200" b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Отчетный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2019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Плановый период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220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2016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2017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2020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2021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Доходы бюджета в т.ч.: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64 686,0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74 539,9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76 584,4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79 634,4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82 830,3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Налоговые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50 206,1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59 832,2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53 980,9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58 235,3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60 564,7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62 987,3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Неналоговые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7 806,6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5 658,7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перечисления (субвенции)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12 485,4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12 752,4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13 628,6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14 184,3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 Расходы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72 167,2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75 139,5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84 726,1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82 920,6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79 634,4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82 830,3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3. Дефицит (профицит) </a:t>
                      </a:r>
                      <a:r>
                        <a:rPr lang="ru-RU" sz="1000" dirty="0" smtClean="0">
                          <a:effectLst/>
                        </a:rPr>
                        <a:t>бюджета*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-7 481,2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-10 186,2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-6 336,2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 Нормативы отчислений от налоговых доходов в бюджет округа в т.ч.: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Единый налог, взимаемый в связи с применением упрощенной системы налогообложения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Налог, взымаемый в связи с применением патентной системы налогообложения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 на имущество физических лиц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5. Верхний предел муниципального долга на 1 января года, следующего за очередным финансовым годом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89669"/>
              </p:ext>
            </p:extLst>
          </p:nvPr>
        </p:nvGraphicFramePr>
        <p:xfrm>
          <a:off x="4700894" y="2571064"/>
          <a:ext cx="6227661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отчетный 2019 финансовый год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17,11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86301" y="6002336"/>
            <a:ext cx="1611089" cy="612648"/>
          </a:xfrm>
          <a:prstGeom prst="wedgeRectCallout">
            <a:avLst>
              <a:gd name="adj1" fmla="val 42353"/>
              <a:gd name="adj2" fmla="val -956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9,93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39002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0,54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72,42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ctr"/>
            <a:r>
              <a:rPr lang="ru-RU" b="1" dirty="0"/>
              <a:t>МО Васильевский </a:t>
            </a:r>
            <a:r>
              <a:rPr lang="ru-RU" b="1" dirty="0" smtClean="0"/>
              <a:t>за отчетный 2019 </a:t>
            </a:r>
            <a:r>
              <a:rPr lang="ru-RU" b="1" dirty="0"/>
              <a:t>финансовый год </a:t>
            </a:r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00147"/>
              </p:ext>
            </p:extLst>
          </p:nvPr>
        </p:nvGraphicFramePr>
        <p:xfrm>
          <a:off x="2797630" y="2675040"/>
          <a:ext cx="8141689" cy="38674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23697"/>
                <a:gridCol w="745536"/>
                <a:gridCol w="751682"/>
                <a:gridCol w="751682"/>
                <a:gridCol w="751682"/>
                <a:gridCol w="811913"/>
                <a:gridCol w="605497"/>
              </a:tblGrid>
              <a:tr h="2735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Отчетный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%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648,1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53 034,3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63 351,3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61 787,5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82,89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50 206,1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59 832,2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53 980,9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72,42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имущество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Задолженность и перерасчеты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0,54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Штрафы, санкции, возмещение ущерба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3 513,1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7 404,4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Прочие неналоговые доходы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12 752,4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17,11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12 752,4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17,11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64 686,0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74 539,9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50814"/>
              </p:ext>
            </p:extLst>
          </p:nvPr>
        </p:nvGraphicFramePr>
        <p:xfrm>
          <a:off x="5073411" y="2486700"/>
          <a:ext cx="5592550" cy="411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  <a:r>
              <a:rPr lang="ru-RU" b="1" dirty="0" smtClean="0"/>
              <a:t>з</a:t>
            </a:r>
            <a:r>
              <a:rPr lang="ru-RU" b="1" dirty="0" smtClean="0"/>
              <a:t>а отчетный 2019 </a:t>
            </a:r>
            <a:r>
              <a:rPr lang="ru-RU" b="1" dirty="0" smtClean="0"/>
              <a:t>финансовый год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59629" y="2988517"/>
            <a:ext cx="2144802" cy="467226"/>
          </a:xfrm>
          <a:prstGeom prst="wedgeRectCallout">
            <a:avLst>
              <a:gd name="adj1" fmla="val 57864"/>
              <a:gd name="adj2" fmla="val 4283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6219909" y="2470332"/>
            <a:ext cx="1948544" cy="438001"/>
          </a:xfrm>
          <a:prstGeom prst="wedgeRectCallout">
            <a:avLst>
              <a:gd name="adj1" fmla="val -58816"/>
              <a:gd name="adj2" fmla="val 15623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803587" y="4864195"/>
            <a:ext cx="1252139" cy="501019"/>
          </a:xfrm>
          <a:prstGeom prst="wedgeRectCallout">
            <a:avLst>
              <a:gd name="adj1" fmla="val -78295"/>
              <a:gd name="adj2" fmla="val -2053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2576"/>
              <a:gd name="adj2" fmla="val -8443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13,67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64286"/>
              <a:gd name="adj2" fmla="val -858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97302"/>
              <a:gd name="adj2" fmla="val 3717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1,67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2227"/>
              <a:gd name="adj2" fmla="val -1273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23,28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294" y="3283565"/>
            <a:ext cx="1600432" cy="531018"/>
          </a:xfrm>
          <a:prstGeom prst="wedgeRectCallout">
            <a:avLst>
              <a:gd name="adj1" fmla="val -51830"/>
              <a:gd name="adj2" fmla="val 8212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524000" cy="608316"/>
          </a:xfrm>
          <a:prstGeom prst="wedgeRectCallout">
            <a:avLst>
              <a:gd name="adj1" fmla="val -37533"/>
              <a:gd name="adj2" fmla="val -11265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19,62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415485" y="2486700"/>
            <a:ext cx="1840025" cy="630728"/>
          </a:xfrm>
          <a:prstGeom prst="wedgeRectCallout">
            <a:avLst>
              <a:gd name="adj1" fmla="val -65406"/>
              <a:gd name="adj2" fmla="val 5409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38,29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828804"/>
            <a:ext cx="8915399" cy="45611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Введение                                                                    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Основные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характеристики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муниципального образования                                                 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Основные показатели социально-экономического развития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8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Основные задачи и приоритеты бюджетной политики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Основные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характеристики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бюджета                                                                                       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 tooltip="П Е Р Е Х О Д"/>
              </a:rPr>
              <a:t>Доходы бюджета                                                                                                                          17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Расходы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бюджета                                                                                                                        19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Уровень долговой нагрузки                                                                                                        22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 tooltip="П Е Р Е Х О Д"/>
              </a:rPr>
              <a:t>Межбюджетные отношения                                                                                                       23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о рейтингах                                                                                                          24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2" action="ppaction://hlinksldjump" tooltip="П Е Р Е Х О Д"/>
              </a:rPr>
              <a:t>Глоссарий                                                                                                                                      25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 tooltip="П Е Р Е Х О Д"/>
              </a:rPr>
              <a:t>Контактная 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 tooltip="П Е Р Е Х О Д"/>
              </a:rPr>
              <a:t>28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ctr"/>
            <a:r>
              <a:rPr lang="ru-RU" b="1" dirty="0"/>
              <a:t>МО Васильевский </a:t>
            </a:r>
            <a:r>
              <a:rPr lang="ru-RU" b="1" dirty="0" smtClean="0"/>
              <a:t>за отчетный 2019 </a:t>
            </a:r>
            <a:r>
              <a:rPr lang="ru-RU" b="1" dirty="0"/>
              <a:t>финансовый год </a:t>
            </a:r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52689"/>
              </p:ext>
            </p:extLst>
          </p:nvPr>
        </p:nvGraphicFramePr>
        <p:xfrm>
          <a:off x="2786744" y="2495333"/>
          <a:ext cx="8164407" cy="419637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31186"/>
                <a:gridCol w="716480"/>
                <a:gridCol w="783650"/>
                <a:gridCol w="783650"/>
                <a:gridCol w="783650"/>
                <a:gridCol w="783650"/>
                <a:gridCol w="582141"/>
              </a:tblGrid>
              <a:tr h="3260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Отчетный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%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2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17 940,5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17 763,6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19 720,7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23,28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446,1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659,0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26 668,8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31 794,3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32 857,9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32 444,1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38,29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793,1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9 035,2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16 619,7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19,62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8 557,1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10 617,8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11 578,8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13,67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493,0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2,03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1 166,5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1 416,0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65 198,3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72 167,2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75 139,5</a:t>
                      </a:r>
                      <a:endParaRPr lang="ru-RU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84 726,1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100,0</a:t>
                      </a:r>
                      <a:endParaRPr lang="ru-RU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ct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</a:t>
            </a:r>
            <a:r>
              <a:rPr lang="ru-RU" b="1" dirty="0" smtClean="0"/>
              <a:t>за отчетный </a:t>
            </a:r>
            <a:r>
              <a:rPr lang="ru-RU" b="1" dirty="0" smtClean="0"/>
              <a:t>2019 финансовый 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818402"/>
              </p:ext>
            </p:extLst>
          </p:nvPr>
        </p:nvGraphicFramePr>
        <p:xfrm>
          <a:off x="2740272" y="2127014"/>
          <a:ext cx="9014726" cy="4549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Уровень долговой нагрузки МО </a:t>
            </a:r>
            <a:r>
              <a:rPr lang="ru-RU" b="1" dirty="0"/>
              <a:t>Васильевский </a:t>
            </a:r>
            <a:endParaRPr lang="ru-RU" b="1" dirty="0" smtClean="0"/>
          </a:p>
          <a:p>
            <a:pPr algn="r"/>
            <a:r>
              <a:rPr lang="ru-RU" b="1" dirty="0"/>
              <a:t>за </a:t>
            </a:r>
            <a:r>
              <a:rPr lang="ru-RU" b="1" dirty="0" smtClean="0"/>
              <a:t>2016-2018 годы и </a:t>
            </a:r>
            <a:r>
              <a:rPr lang="ru-RU" b="1" dirty="0" smtClean="0"/>
              <a:t>отчетный 2019 </a:t>
            </a:r>
            <a:r>
              <a:rPr lang="ru-RU" b="1" dirty="0"/>
              <a:t>год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Дефицит и профицит бюджета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636687"/>
              </p:ext>
            </p:extLst>
          </p:nvPr>
        </p:nvGraphicFramePr>
        <p:xfrm>
          <a:off x="3131388" y="2786742"/>
          <a:ext cx="5772046" cy="274429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307866"/>
                <a:gridCol w="1116045"/>
                <a:gridCol w="1116045"/>
                <a:gridCol w="1116045"/>
                <a:gridCol w="1116045"/>
              </a:tblGrid>
              <a:tr h="351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Показатели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Прошедший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Отчетный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Доходы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4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686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75 836,7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74 539,9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53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Расходы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167</a:t>
                      </a: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75 139,5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84 726,1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61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Дефицит (профицит)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+mn-lt"/>
                        </a:rPr>
                        <a:t>-7 481,2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-10 186,2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Подзаголовок 4"/>
          <p:cNvSpPr txBox="1">
            <a:spLocks/>
          </p:cNvSpPr>
          <p:nvPr/>
        </p:nvSpPr>
        <p:spPr>
          <a:xfrm>
            <a:off x="2632756" y="5953037"/>
            <a:ext cx="9058501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Дефицит бюджета покрывается из средств, сформированных </a:t>
            </a:r>
            <a:r>
              <a:rPr lang="ru-RU" sz="1400" b="1" dirty="0" smtClean="0"/>
              <a:t>профицитом прошлых лет</a:t>
            </a:r>
            <a:endParaRPr lang="ru-RU" sz="14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014631"/>
              </p:ext>
            </p:extLst>
          </p:nvPr>
        </p:nvGraphicFramePr>
        <p:xfrm>
          <a:off x="4095008" y="3671510"/>
          <a:ext cx="4572000" cy="187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177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Graphic spid="23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517727"/>
              </p:ext>
            </p:extLst>
          </p:nvPr>
        </p:nvGraphicFramePr>
        <p:xfrm>
          <a:off x="7301472" y="3447596"/>
          <a:ext cx="4445051" cy="304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Межбюджетные отношения МО Васильевский </a:t>
            </a:r>
          </a:p>
          <a:p>
            <a:pPr algn="r"/>
            <a:r>
              <a:rPr lang="ru-RU" b="1" dirty="0"/>
              <a:t>за </a:t>
            </a:r>
            <a:r>
              <a:rPr lang="ru-RU" b="1" dirty="0" smtClean="0"/>
              <a:t>2016-2018 годы и </a:t>
            </a:r>
            <a:r>
              <a:rPr lang="ru-RU" b="1" dirty="0" smtClean="0"/>
              <a:t>отчетный 2019 </a:t>
            </a:r>
            <a:r>
              <a:rPr lang="ru-RU" b="1" dirty="0" smtClean="0"/>
              <a:t>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6877" y="155459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поступлений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09359"/>
              </p:ext>
            </p:extLst>
          </p:nvPr>
        </p:nvGraphicFramePr>
        <p:xfrm>
          <a:off x="5534288" y="2563198"/>
          <a:ext cx="5976265" cy="351345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490236"/>
                <a:gridCol w="645457"/>
                <a:gridCol w="645457"/>
                <a:gridCol w="874489"/>
                <a:gridCol w="874489"/>
                <a:gridCol w="446137"/>
              </a:tblGrid>
              <a:tr h="344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Отчетный</a:t>
                      </a:r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Безвозмездные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перечисления </a:t>
                      </a:r>
                      <a:r>
                        <a:rPr lang="ru-RU" sz="1000" b="1" u="none" strike="noStrike" dirty="0">
                          <a:effectLst/>
                        </a:rPr>
                        <a:t>из бюджетов Санкт-Петербурга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9 695,8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11 </a:t>
                      </a:r>
                      <a:r>
                        <a:rPr lang="ru-RU" sz="1100" b="1" u="none" strike="noStrike" dirty="0" smtClean="0">
                          <a:effectLst/>
                        </a:rPr>
                        <a:t>651,7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12 485,4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6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Комитет социальной политики 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9 689,8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</a:rPr>
                        <a:t>11 </a:t>
                      </a:r>
                      <a:r>
                        <a:rPr lang="ru-RU" sz="1100" b="0" u="none" strike="noStrike" dirty="0" smtClean="0">
                          <a:effectLst/>
                        </a:rPr>
                        <a:t>645,2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</a:rPr>
                        <a:t>12 478,5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12 745,2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Администрация Василеостровского района 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</a:rPr>
                        <a:t>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</a:rPr>
                        <a:t>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Комитет финансов </a:t>
                      </a:r>
                      <a:r>
                        <a:rPr lang="ru-RU" sz="1000" u="none" strike="noStrike" dirty="0">
                          <a:effectLst/>
                        </a:rPr>
                        <a:t>СПб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8747" y="3177966"/>
            <a:ext cx="333375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7" name="Выноска со стрелкой вверх 16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9390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Информация о рейтингах качества управления бюджетным процессом</a:t>
            </a:r>
          </a:p>
          <a:p>
            <a:pPr algn="r"/>
            <a:r>
              <a:rPr lang="ru-RU" b="1" dirty="0"/>
              <a:t>п</a:t>
            </a:r>
            <a:r>
              <a:rPr lang="ru-RU" b="1" dirty="0" smtClean="0"/>
              <a:t>о степени прозрачности бюджетного процесса за </a:t>
            </a:r>
            <a:r>
              <a:rPr lang="ru-RU" b="1" dirty="0" smtClean="0"/>
              <a:t>2018 </a:t>
            </a:r>
            <a:r>
              <a:rPr lang="ru-RU" b="1" dirty="0" smtClean="0"/>
              <a:t>год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/>
              <a:t>Оценка открытости бюджетных данных по Санкт-Петербургу (фрагмент)</a:t>
            </a:r>
            <a:endParaRPr lang="ru-RU" dirty="0"/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79729" y="3048613"/>
            <a:ext cx="7723573" cy="3195718"/>
          </a:xfrm>
          <a:prstGeom prst="rect">
            <a:avLst/>
          </a:prstGeom>
        </p:spPr>
      </p:pic>
      <p:sp>
        <p:nvSpPr>
          <p:cNvPr id="21" name="7-конечная звезда 20"/>
          <p:cNvSpPr/>
          <p:nvPr/>
        </p:nvSpPr>
        <p:spPr>
          <a:xfrm>
            <a:off x="8704613" y="4000195"/>
            <a:ext cx="864000" cy="864000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9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49" y="2908541"/>
            <a:ext cx="8938759" cy="952803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доходы бюджета </a:t>
            </a:r>
            <a:r>
              <a:rPr lang="ru-RU" dirty="0"/>
              <a:t>- поступающие в бюджет денежные средства, за исключением средств, являющихся </a:t>
            </a:r>
            <a:r>
              <a:rPr lang="ru-RU" dirty="0" smtClean="0"/>
              <a:t>источниками </a:t>
            </a:r>
            <a:r>
              <a:rPr lang="ru-RU" dirty="0"/>
              <a:t>финансирования дефицита бюджета; </a:t>
            </a: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4"/>
            <a:ext cx="8915399" cy="9367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b="1" dirty="0"/>
              <a:t>бюджет</a:t>
            </a:r>
            <a:r>
              <a:rPr lang="ru-RU" dirty="0"/>
              <a:t> - 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dirty="0" smtClean="0"/>
              <a:t> </a:t>
            </a:r>
            <a:r>
              <a:rPr lang="ru-RU" dirty="0"/>
              <a:t>местного самоуправления;</a:t>
            </a:r>
            <a:endParaRPr lang="ru-RU" altLang="ru-RU" dirty="0" smtClean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632749" y="3930467"/>
            <a:ext cx="8915401" cy="9027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расходы бюджета </a:t>
            </a:r>
            <a:r>
              <a:rPr lang="ru-RU" dirty="0"/>
              <a:t>- выплачиваемые из бюджета денежные средства, за исключением средств, являющихся </a:t>
            </a:r>
            <a:r>
              <a:rPr lang="ru-RU" dirty="0" smtClean="0"/>
              <a:t>источниками </a:t>
            </a:r>
            <a:r>
              <a:rPr lang="ru-RU" dirty="0"/>
              <a:t>финансирования дефицита бюджета;</a:t>
            </a: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632748" y="4931322"/>
            <a:ext cx="8915401" cy="435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дефицит бюджета </a:t>
            </a:r>
            <a:r>
              <a:rPr lang="ru-RU" dirty="0"/>
              <a:t>- превышение расходов бюджета над его доходами;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56107" y="5366658"/>
            <a:ext cx="8915401" cy="435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профицит бюджета </a:t>
            </a:r>
            <a:r>
              <a:rPr lang="ru-RU" dirty="0"/>
              <a:t>- превышение доходов бюджета над его расходами;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56107" y="5811641"/>
            <a:ext cx="8915401" cy="9375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бюджетные ассигнования </a:t>
            </a:r>
            <a:r>
              <a:rPr lang="ru-RU" dirty="0"/>
              <a:t>- предельные объемы денежных средств, предусмотренных в соответствующем финансовом году для исполнения бюджетных обязательств;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726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9391" y="3113314"/>
            <a:ext cx="8938759" cy="621231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/>
              <a:t>бюджетные обязательства </a:t>
            </a:r>
            <a:r>
              <a:rPr lang="ru-RU" dirty="0" smtClean="0"/>
              <a:t>- расходные обязательства, подлежащие исполнению в соответствующем финансовом году;</a:t>
            </a:r>
            <a:endParaRPr lang="ru-RU" dirty="0"/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4"/>
            <a:ext cx="8915399" cy="12106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ведомственная целевая </a:t>
            </a:r>
            <a:r>
              <a:rPr lang="ru-RU" b="1" dirty="0"/>
              <a:t>программа </a:t>
            </a:r>
            <a:r>
              <a:rPr lang="ru-RU" dirty="0" smtClean="0"/>
              <a:t>– утвержденный, либо </a:t>
            </a:r>
            <a:r>
              <a:rPr lang="ru-RU" dirty="0"/>
              <a:t>выделяемый в аналитических </a:t>
            </a:r>
            <a:r>
              <a:rPr lang="ru-RU" dirty="0" smtClean="0"/>
              <a:t>целях, комплекс мероприятий </a:t>
            </a:r>
            <a:r>
              <a:rPr lang="ru-RU" dirty="0"/>
              <a:t>(направлений расходования бюджетных средств)</a:t>
            </a:r>
            <a:r>
              <a:rPr lang="ru-RU" dirty="0" smtClean="0"/>
              <a:t>, </a:t>
            </a:r>
            <a:r>
              <a:rPr lang="ru-RU" dirty="0"/>
              <a:t>направленных на решение конкретной тактической </a:t>
            </a:r>
            <a:r>
              <a:rPr lang="ru-RU" dirty="0" smtClean="0"/>
              <a:t>задачи муниципального образования.</a:t>
            </a:r>
            <a:endParaRPr lang="ru-RU" dirty="0"/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32749" y="3756316"/>
            <a:ext cx="8915401" cy="688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межбюджетные трансферты </a:t>
            </a:r>
            <a:r>
              <a:rPr lang="ru-RU" dirty="0"/>
              <a:t>- средства, предоставляемые </a:t>
            </a:r>
            <a:r>
              <a:rPr lang="ru-RU" dirty="0" smtClean="0"/>
              <a:t>бюджетом системы Российской Федерации бюджету муниципального образования;</a:t>
            </a:r>
            <a:endParaRPr lang="ru-RU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32749" y="4435547"/>
            <a:ext cx="8915401" cy="1457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субвенции</a:t>
            </a:r>
            <a:r>
              <a:rPr lang="ru-RU" dirty="0" smtClean="0"/>
              <a:t> - межбюджетные трансферты </a:t>
            </a:r>
            <a:r>
              <a:rPr lang="ru-RU" dirty="0"/>
              <a:t>из </a:t>
            </a:r>
            <a:r>
              <a:rPr lang="ru-RU" dirty="0" smtClean="0"/>
              <a:t>городского бюджета, </a:t>
            </a:r>
            <a:r>
              <a:rPr lang="ru-RU" dirty="0"/>
              <a:t>предоставляемые </a:t>
            </a:r>
            <a:r>
              <a:rPr lang="ru-RU" dirty="0" smtClean="0"/>
              <a:t>в </a:t>
            </a:r>
            <a:r>
              <a:rPr lang="ru-RU" dirty="0"/>
              <a:t>целях финансового обеспечения расходных обязательств </a:t>
            </a:r>
            <a:r>
              <a:rPr lang="ru-RU" dirty="0" smtClean="0"/>
              <a:t>муниципальных </a:t>
            </a:r>
            <a:r>
              <a:rPr lang="ru-RU" dirty="0"/>
              <a:t>образований, возникающих при выполнении полномочий Российской Федерации, переданных для осуществления </a:t>
            </a:r>
            <a:r>
              <a:rPr lang="ru-RU" dirty="0" smtClean="0"/>
              <a:t>органам </a:t>
            </a:r>
            <a:r>
              <a:rPr lang="ru-RU" dirty="0"/>
              <a:t>местного самоуправления в установленном порядке.</a:t>
            </a:r>
          </a:p>
        </p:txBody>
      </p:sp>
      <p:sp>
        <p:nvSpPr>
          <p:cNvPr id="14" name="Подзаголовок 4"/>
          <p:cNvSpPr txBox="1">
            <a:spLocks/>
          </p:cNvSpPr>
          <p:nvPr/>
        </p:nvSpPr>
        <p:spPr>
          <a:xfrm>
            <a:off x="2632749" y="5892764"/>
            <a:ext cx="8915401" cy="889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дотации</a:t>
            </a:r>
            <a:r>
              <a:rPr lang="ru-RU" dirty="0"/>
              <a:t> - межбюджетные трансферты, предоставляемые на безвозмездной и безвозвратной основе без установления </a:t>
            </a:r>
            <a:r>
              <a:rPr lang="ru-RU" dirty="0" smtClean="0"/>
              <a:t>направлений их </a:t>
            </a:r>
            <a:r>
              <a:rPr lang="ru-RU" dirty="0"/>
              <a:t>использования;</a:t>
            </a: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317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50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Глоссарий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/>
              <a:t>Бюджета для граждан МО Васильевский на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1" y="1902663"/>
            <a:ext cx="8915399" cy="1210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муниципальный </a:t>
            </a:r>
            <a:r>
              <a:rPr lang="ru-RU" b="1" dirty="0"/>
              <a:t>долг </a:t>
            </a:r>
            <a:r>
              <a:rPr lang="ru-RU" dirty="0"/>
              <a:t>- обязательства, возникающие из </a:t>
            </a:r>
            <a:r>
              <a:rPr lang="ru-RU" dirty="0" smtClean="0"/>
              <a:t>муниципальных </a:t>
            </a:r>
            <a:r>
              <a:rPr lang="ru-RU" dirty="0"/>
              <a:t>заимствований, гарантий по обязательствам третьих лиц, другие обязательства в соответствии с видами долговых обязательств</a:t>
            </a:r>
            <a:r>
              <a:rPr lang="ru-RU" dirty="0" smtClean="0"/>
              <a:t>, </a:t>
            </a:r>
            <a:r>
              <a:rPr lang="ru-RU" dirty="0"/>
              <a:t>принятые на себя </a:t>
            </a:r>
            <a:r>
              <a:rPr lang="ru-RU" dirty="0" smtClean="0"/>
              <a:t>муниципальным </a:t>
            </a:r>
            <a:r>
              <a:rPr lang="ru-RU" dirty="0"/>
              <a:t>образованием;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609389" y="3924425"/>
            <a:ext cx="8915401" cy="9027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текущий финансовый год </a:t>
            </a:r>
            <a:r>
              <a:rPr lang="ru-RU" dirty="0"/>
              <a:t>- год, в котором осуществляется исполнение бюджета, составление и рассмотрение проекта бюджета на очередной финансовый год </a:t>
            </a:r>
            <a:r>
              <a:rPr lang="ru-RU" dirty="0" smtClean="0"/>
              <a:t>и </a:t>
            </a:r>
            <a:r>
              <a:rPr lang="ru-RU" dirty="0"/>
              <a:t>плановый </a:t>
            </a:r>
            <a:r>
              <a:rPr lang="ru-RU" dirty="0" smtClean="0"/>
              <a:t>период;</a:t>
            </a:r>
            <a:endParaRPr lang="ru-RU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632748" y="4818876"/>
            <a:ext cx="8915401" cy="5677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очередной финансовый год </a:t>
            </a:r>
            <a:r>
              <a:rPr lang="ru-RU" dirty="0"/>
              <a:t>- год, следующий за текущим финансовым годом;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656106" y="5382532"/>
            <a:ext cx="8915401" cy="586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плановый период </a:t>
            </a:r>
            <a:r>
              <a:rPr lang="ru-RU" dirty="0"/>
              <a:t>- два финансовых года, следующие за очередным финансовым годом;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656107" y="5988433"/>
            <a:ext cx="8915401" cy="624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/>
              <a:t>отчетный финансовый год </a:t>
            </a:r>
            <a:r>
              <a:rPr lang="ru-RU" dirty="0"/>
              <a:t>- год, предшествующий текущему финансовому </a:t>
            </a:r>
            <a:r>
              <a:rPr lang="ru-RU" dirty="0" smtClean="0"/>
              <a:t>году</a:t>
            </a:r>
            <a:r>
              <a:rPr lang="ru-RU" dirty="0"/>
              <a:t>.</a:t>
            </a:r>
          </a:p>
        </p:txBody>
      </p:sp>
      <p:sp>
        <p:nvSpPr>
          <p:cNvPr id="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09390" y="3042716"/>
            <a:ext cx="8938759" cy="927548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бюджетная смета </a:t>
            </a:r>
            <a:r>
              <a:rPr lang="ru-RU" dirty="0"/>
              <a:t>- документ, устанавливающий в соответствии с классификацией расходов бюджетов лимиты бюджетных обязательств казенного учреждения;</a:t>
            </a: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69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460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Введение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372279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Граждане и бюджетный процесс </a:t>
            </a:r>
            <a:endParaRPr lang="ru-RU" dirty="0"/>
          </a:p>
        </p:txBody>
      </p:sp>
      <p:sp>
        <p:nvSpPr>
          <p:cNvPr id="32" name="Подзаголовок 4"/>
          <p:cNvSpPr txBox="1">
            <a:spLocks/>
          </p:cNvSpPr>
          <p:nvPr/>
        </p:nvSpPr>
        <p:spPr>
          <a:xfrm>
            <a:off x="2632755" y="2053648"/>
            <a:ext cx="8915399" cy="1442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 smtClean="0"/>
              <a:t>Граждане,</a:t>
            </a:r>
            <a:r>
              <a:rPr lang="ru-RU" sz="1400" dirty="0" smtClean="0"/>
              <a:t> </a:t>
            </a:r>
            <a:r>
              <a:rPr lang="ru-RU" sz="1400" dirty="0"/>
              <a:t>как </a:t>
            </a:r>
            <a:r>
              <a:rPr lang="ru-RU" sz="1400" dirty="0" smtClean="0"/>
              <a:t>налогоплательщики, должны быть </a:t>
            </a:r>
            <a:r>
              <a:rPr lang="ru-RU" sz="1400" dirty="0"/>
              <a:t>уверены в том, </a:t>
            </a:r>
            <a:r>
              <a:rPr lang="ru-RU" sz="1400" dirty="0" smtClean="0"/>
              <a:t>что их налогоотчисления </a:t>
            </a:r>
            <a:r>
              <a:rPr lang="ru-RU" sz="1400" dirty="0"/>
              <a:t>используются </a:t>
            </a:r>
            <a:r>
              <a:rPr lang="ru-RU" sz="1400" dirty="0" smtClean="0"/>
              <a:t>с максимальной эффективностью. </a:t>
            </a:r>
            <a:r>
              <a:rPr lang="ru-RU" sz="1400" dirty="0"/>
              <a:t>П</a:t>
            </a:r>
            <a:r>
              <a:rPr lang="ru-RU" sz="1400" dirty="0" smtClean="0"/>
              <a:t>ередаваемые </a:t>
            </a:r>
            <a:r>
              <a:rPr lang="ru-RU" sz="1400" dirty="0"/>
              <a:t>ими в распоряжение государства средства должны </a:t>
            </a:r>
            <a:r>
              <a:rPr lang="ru-RU" sz="1400" dirty="0" smtClean="0"/>
              <a:t>приносить конкретные результаты в виде муниципальных услуг, </a:t>
            </a:r>
            <a:r>
              <a:rPr lang="ru-RU" sz="1400" dirty="0"/>
              <a:t>как для общества в целом, так и </a:t>
            </a:r>
            <a:r>
              <a:rPr lang="ru-RU" sz="1400" dirty="0" smtClean="0"/>
              <a:t>для каждой </a:t>
            </a:r>
            <a:r>
              <a:rPr lang="ru-RU" sz="1400" dirty="0"/>
              <a:t>семьи, для каждого </a:t>
            </a:r>
            <a:r>
              <a:rPr lang="ru-RU" sz="1400" dirty="0" smtClean="0"/>
              <a:t>человека в частности.</a:t>
            </a:r>
            <a:endParaRPr lang="ru-RU" sz="1400" dirty="0"/>
          </a:p>
        </p:txBody>
      </p:sp>
      <p:sp>
        <p:nvSpPr>
          <p:cNvPr id="33" name="Подзаголовок 4"/>
          <p:cNvSpPr txBox="1">
            <a:spLocks/>
          </p:cNvSpPr>
          <p:nvPr/>
        </p:nvSpPr>
        <p:spPr>
          <a:xfrm>
            <a:off x="2632754" y="5200565"/>
            <a:ext cx="8915399" cy="800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/>
              <a:t>«Бюджет для граждан» </a:t>
            </a:r>
            <a:r>
              <a:rPr lang="ru-RU" sz="1400" b="1" dirty="0" smtClean="0"/>
              <a:t>(Отчет) </a:t>
            </a:r>
            <a:r>
              <a:rPr lang="ru-RU" sz="1400" dirty="0" smtClean="0"/>
              <a:t>познакомит </a:t>
            </a:r>
            <a:r>
              <a:rPr lang="ru-RU" sz="1400" dirty="0"/>
              <a:t>Вас с </a:t>
            </a:r>
            <a:r>
              <a:rPr lang="ru-RU" sz="1400" dirty="0" smtClean="0"/>
              <a:t>основными положениями </a:t>
            </a:r>
            <a:r>
              <a:rPr lang="ru-RU" sz="1400" dirty="0"/>
              <a:t>бюджета </a:t>
            </a:r>
            <a:r>
              <a:rPr lang="ru-RU" sz="1400" dirty="0" smtClean="0"/>
              <a:t>муниципального образования МО Васильевский </a:t>
            </a:r>
            <a:r>
              <a:rPr lang="ru-RU" sz="1400" b="1" dirty="0" smtClean="0"/>
              <a:t>за 2019 год</a:t>
            </a:r>
            <a:endParaRPr lang="ru-RU" sz="1400" b="1" dirty="0"/>
          </a:p>
        </p:txBody>
      </p:sp>
      <p:sp>
        <p:nvSpPr>
          <p:cNvPr id="34" name="Подзаголовок 4"/>
          <p:cNvSpPr txBox="1">
            <a:spLocks/>
          </p:cNvSpPr>
          <p:nvPr/>
        </p:nvSpPr>
        <p:spPr>
          <a:xfrm>
            <a:off x="2632754" y="3650732"/>
            <a:ext cx="8915399" cy="1394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400" b="1" dirty="0"/>
              <a:t>Публичные слушания </a:t>
            </a:r>
            <a:r>
              <a:rPr lang="ru-RU" sz="1400" dirty="0"/>
              <a:t>– форма участия населения </a:t>
            </a:r>
            <a:r>
              <a:rPr lang="ru-RU" sz="1400" dirty="0" smtClean="0"/>
              <a:t>в осуществлении местного самоуправления</a:t>
            </a:r>
            <a:r>
              <a:rPr lang="ru-RU" sz="1400" dirty="0"/>
              <a:t>. </a:t>
            </a:r>
            <a:r>
              <a:rPr lang="ru-RU" sz="1400" dirty="0" smtClean="0"/>
              <a:t>Слушания с привлечением граждан проводятся </a:t>
            </a:r>
            <a:r>
              <a:rPr lang="ru-RU" sz="1400" dirty="0"/>
              <a:t>с целью </a:t>
            </a:r>
            <a:r>
              <a:rPr lang="ru-RU" sz="1400" dirty="0" smtClean="0"/>
              <a:t>выявления мнения </a:t>
            </a:r>
            <a:r>
              <a:rPr lang="ru-RU" sz="1400" dirty="0"/>
              <a:t>населения по проекту бюджета </a:t>
            </a:r>
            <a:r>
              <a:rPr lang="ru-RU" sz="1400" dirty="0" smtClean="0"/>
              <a:t>муниципального образования на </a:t>
            </a:r>
            <a:r>
              <a:rPr lang="ru-RU" sz="1400" dirty="0"/>
              <a:t>очередной финансовый год и плановый </a:t>
            </a:r>
            <a:r>
              <a:rPr lang="ru-RU" sz="1400" dirty="0" smtClean="0"/>
              <a:t>период, а также – по отчетности о расходовании средств за истекший период времени.</a:t>
            </a:r>
            <a:endParaRPr lang="ru-RU" sz="1400" dirty="0"/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25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460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Введение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372279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Участие граждан в бюджетном процессе </a:t>
            </a: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6001884" y="2135932"/>
            <a:ext cx="914400" cy="914400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8317751" y="2484274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ГРАЖДАНИН: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убличные слушания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 Проекту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8317750" y="4656345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ГРАЖДАНИН: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убличные слушания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 Отчету исполнения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Б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4" name="Блок-схема: несколько документов 13"/>
          <p:cNvSpPr>
            <a:spLocks/>
          </p:cNvSpPr>
          <p:nvPr/>
        </p:nvSpPr>
        <p:spPr>
          <a:xfrm>
            <a:off x="2153587" y="2484274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НАЛОГОПЛАТЕЛЬЩИК: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омогает формировать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Доходную часть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5" name="Блок-схема: несколько документов 14"/>
          <p:cNvSpPr/>
          <p:nvPr/>
        </p:nvSpPr>
        <p:spPr>
          <a:xfrm>
            <a:off x="2153587" y="4623265"/>
            <a:ext cx="2471057" cy="1717611"/>
          </a:xfrm>
          <a:prstGeom prst="flowChartMultidocumen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Как 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ПОЛУЧАТЕЛЬ БЛАГ: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п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отребляет результаты</a:t>
            </a:r>
          </a:p>
          <a:p>
            <a:pPr algn="ctr"/>
            <a:r>
              <a:rPr lang="ru-RU" sz="1000" b="1" dirty="0">
                <a:ln/>
                <a:solidFill>
                  <a:schemeClr val="accent3"/>
                </a:solidFill>
              </a:rPr>
              <a:t>р</a:t>
            </a:r>
            <a:r>
              <a:rPr lang="ru-RU" sz="1000" b="1" dirty="0" smtClean="0">
                <a:ln/>
                <a:solidFill>
                  <a:schemeClr val="accent3"/>
                </a:solidFill>
              </a:rPr>
              <a:t>еализации программ</a:t>
            </a:r>
          </a:p>
          <a:p>
            <a:pPr algn="ctr"/>
            <a:r>
              <a:rPr lang="ru-RU" sz="1000" b="1" dirty="0" smtClean="0">
                <a:ln/>
                <a:solidFill>
                  <a:schemeClr val="accent3"/>
                </a:solidFill>
              </a:rPr>
              <a:t>Расходной части Бюджета</a:t>
            </a:r>
            <a:endParaRPr lang="ru-RU" sz="1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7342891" y="2597627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триховая стрелка вправо 23"/>
          <p:cNvSpPr/>
          <p:nvPr/>
        </p:nvSpPr>
        <p:spPr>
          <a:xfrm rot="10800000">
            <a:off x="5086073" y="2597627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4717646" y="3717253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7686173" y="4660528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триховая стрелка вправо 26"/>
          <p:cNvSpPr/>
          <p:nvPr/>
        </p:nvSpPr>
        <p:spPr>
          <a:xfrm rot="10800000">
            <a:off x="7686173" y="3717253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триховая стрелка вправо 27"/>
          <p:cNvSpPr/>
          <p:nvPr/>
        </p:nvSpPr>
        <p:spPr>
          <a:xfrm rot="10800000">
            <a:off x="4717646" y="4660528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триховая стрелка вправо 28"/>
          <p:cNvSpPr/>
          <p:nvPr/>
        </p:nvSpPr>
        <p:spPr>
          <a:xfrm rot="10800000">
            <a:off x="7372415" y="5889324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5086073" y="5881954"/>
            <a:ext cx="489204" cy="484632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6001883" y="5674440"/>
            <a:ext cx="914400" cy="914400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45916" y="3953066"/>
            <a:ext cx="2050561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r>
              <a:rPr lang="ru-RU" sz="44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onsolas" panose="020B0609020204030204" pitchFamily="49" charset="0"/>
                <a:cs typeface="Consolas" panose="020B0609020204030204" pitchFamily="49" charset="0"/>
              </a:rPr>
              <a:t>БЮДЖЕТ</a:t>
            </a:r>
            <a:endParaRPr lang="ru-RU" sz="44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Выноска со стрелкой вверх 35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12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repeatCount="3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937555" y="51140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Рисунок 1" descr="F:\okrug_map_20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7555" y="1637689"/>
            <a:ext cx="7248525" cy="4657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Выноска со стрелкой вверх 9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394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</a:t>
            </a:r>
            <a:r>
              <a:rPr lang="ru-RU" b="1" dirty="0" smtClean="0"/>
              <a:t>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20734" y="4340500"/>
            <a:ext cx="6122681" cy="2042010"/>
          </a:xfrm>
        </p:spPr>
        <p:txBody>
          <a:bodyPr>
            <a:normAutofit/>
          </a:bodyPr>
          <a:lstStyle/>
          <a:p>
            <a:r>
              <a:rPr lang="ru-RU" altLang="ru-RU" dirty="0"/>
              <a:t>Общая площадь земель округа – </a:t>
            </a:r>
            <a:r>
              <a:rPr lang="ru-RU" altLang="ru-RU" dirty="0">
                <a:solidFill>
                  <a:srgbClr val="002060"/>
                </a:solidFill>
              </a:rPr>
              <a:t>241,000</a:t>
            </a:r>
            <a:r>
              <a:rPr lang="ru-RU" altLang="ru-RU" dirty="0"/>
              <a:t> га.</a:t>
            </a:r>
          </a:p>
          <a:p>
            <a:r>
              <a:rPr lang="ru-RU" altLang="ru-RU" dirty="0" smtClean="0"/>
              <a:t>Численность население </a:t>
            </a:r>
            <a:r>
              <a:rPr lang="ru-RU" altLang="ru-RU" dirty="0"/>
              <a:t>округа – </a:t>
            </a:r>
            <a:r>
              <a:rPr lang="ru-RU" altLang="ru-RU" dirty="0" smtClean="0">
                <a:solidFill>
                  <a:srgbClr val="153261"/>
                </a:solidFill>
              </a:rPr>
              <a:t>33 216 </a:t>
            </a:r>
            <a:r>
              <a:rPr lang="ru-RU" altLang="ru-RU" dirty="0"/>
              <a:t>чел.</a:t>
            </a:r>
          </a:p>
          <a:p>
            <a:r>
              <a:rPr lang="ru-RU" altLang="ru-RU" dirty="0"/>
              <a:t>Дети до 17 лет </a:t>
            </a:r>
            <a:r>
              <a:rPr lang="ru-RU" altLang="ru-RU" dirty="0" smtClean="0"/>
              <a:t> –  </a:t>
            </a:r>
            <a:r>
              <a:rPr lang="ru-RU" altLang="ru-RU" dirty="0" smtClean="0">
                <a:solidFill>
                  <a:srgbClr val="153261"/>
                </a:solidFill>
              </a:rPr>
              <a:t>5 491 </a:t>
            </a:r>
            <a:r>
              <a:rPr lang="ru-RU" altLang="ru-RU" dirty="0"/>
              <a:t>чел.</a:t>
            </a:r>
          </a:p>
          <a:p>
            <a:r>
              <a:rPr lang="ru-RU" altLang="ru-RU" dirty="0"/>
              <a:t>Количество жилых домов </a:t>
            </a:r>
            <a:r>
              <a:rPr lang="ru-RU" altLang="ru-RU" dirty="0" smtClean="0"/>
              <a:t> –  </a:t>
            </a:r>
            <a:r>
              <a:rPr lang="ru-RU" altLang="ru-RU" dirty="0" smtClean="0">
                <a:solidFill>
                  <a:srgbClr val="153261"/>
                </a:solidFill>
              </a:rPr>
              <a:t>270 </a:t>
            </a:r>
            <a:r>
              <a:rPr lang="ru-RU" altLang="ru-RU" dirty="0" smtClean="0"/>
              <a:t>ед.</a:t>
            </a:r>
            <a:endParaRPr lang="ru-RU" altLang="ru-RU" dirty="0"/>
          </a:p>
          <a:p>
            <a:r>
              <a:rPr lang="ru-RU" altLang="ru-RU" dirty="0" smtClean="0"/>
              <a:t>Площадь зеленых насаждений  –  </a:t>
            </a:r>
            <a:r>
              <a:rPr lang="ru-RU" altLang="ru-RU" dirty="0" smtClean="0">
                <a:solidFill>
                  <a:srgbClr val="153261"/>
                </a:solidFill>
              </a:rPr>
              <a:t>2,285</a:t>
            </a:r>
            <a:r>
              <a:rPr lang="ru-RU" altLang="ru-RU" dirty="0" smtClean="0"/>
              <a:t> </a:t>
            </a:r>
            <a:r>
              <a:rPr lang="ru-RU" altLang="ru-RU" dirty="0"/>
              <a:t>га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785156" y="2328094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Общие </a:t>
            </a:r>
            <a:r>
              <a:rPr lang="ru-RU" dirty="0"/>
              <a:t>сведения на текущий период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129360" y="3050332"/>
            <a:ext cx="5904968" cy="12474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Внутригородское муниципальное образование МО Васильевский расположено в Василеостровском районе Санкт-Петербурга, города федерального значения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6805" y="3858385"/>
            <a:ext cx="333375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5" name="Выноска со стрелкой вверх 14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Выноска со стрелкой вверх 16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969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характеристики </a:t>
            </a:r>
          </a:p>
          <a:p>
            <a:pPr algn="ctr">
              <a:lnSpc>
                <a:spcPct val="110000"/>
              </a:lnSpc>
            </a:pPr>
            <a:r>
              <a:rPr lang="ru-RU" b="1" dirty="0"/>
              <a:t>муниципального образования МО Васильевский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8004" y="3095240"/>
            <a:ext cx="5746068" cy="3374571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/>
              <a:t>Детские дошкольные учреждения  –  </a:t>
            </a:r>
            <a:r>
              <a:rPr lang="ru-RU" altLang="ru-RU" dirty="0">
                <a:solidFill>
                  <a:srgbClr val="153261"/>
                </a:solidFill>
              </a:rPr>
              <a:t>5 </a:t>
            </a:r>
            <a:r>
              <a:rPr lang="ru-RU" altLang="ru-RU" dirty="0"/>
              <a:t>ед.</a:t>
            </a:r>
          </a:p>
          <a:p>
            <a:r>
              <a:rPr lang="ru-RU" altLang="ru-RU" dirty="0"/>
              <a:t>Общеобразовательные школы и лицеи  –  </a:t>
            </a:r>
            <a:r>
              <a:rPr lang="ru-RU" altLang="ru-RU" dirty="0" smtClean="0">
                <a:solidFill>
                  <a:srgbClr val="153261"/>
                </a:solidFill>
              </a:rPr>
              <a:t>4 </a:t>
            </a:r>
            <a:r>
              <a:rPr lang="ru-RU" altLang="ru-RU" dirty="0"/>
              <a:t>ед.</a:t>
            </a:r>
          </a:p>
          <a:p>
            <a:r>
              <a:rPr lang="ru-RU" altLang="ru-RU" dirty="0" smtClean="0"/>
              <a:t>Спортивные сооружения – </a:t>
            </a:r>
            <a:r>
              <a:rPr lang="ru-RU" altLang="ru-RU" dirty="0" smtClean="0">
                <a:solidFill>
                  <a:srgbClr val="002060"/>
                </a:solidFill>
              </a:rPr>
              <a:t>19</a:t>
            </a:r>
            <a:r>
              <a:rPr lang="ru-RU" altLang="ru-RU" dirty="0" smtClean="0"/>
              <a:t> </a:t>
            </a:r>
            <a:r>
              <a:rPr lang="ru-RU" altLang="ru-RU" dirty="0" smtClean="0"/>
              <a:t>ед.</a:t>
            </a:r>
          </a:p>
          <a:p>
            <a:r>
              <a:rPr lang="ru-RU" altLang="ru-RU" dirty="0" smtClean="0"/>
              <a:t>Организации здравоохранения </a:t>
            </a:r>
            <a:r>
              <a:rPr lang="ru-RU" altLang="ru-RU" dirty="0"/>
              <a:t>– </a:t>
            </a:r>
            <a:r>
              <a:rPr lang="ru-RU" altLang="ru-RU" dirty="0" smtClean="0">
                <a:solidFill>
                  <a:srgbClr val="153261"/>
                </a:solidFill>
              </a:rPr>
              <a:t>8 </a:t>
            </a:r>
            <a:r>
              <a:rPr lang="ru-RU" altLang="ru-RU" dirty="0"/>
              <a:t>ед.</a:t>
            </a:r>
          </a:p>
          <a:p>
            <a:r>
              <a:rPr lang="ru-RU" altLang="ru-RU" dirty="0" smtClean="0"/>
              <a:t>Предприятия </a:t>
            </a:r>
            <a:r>
              <a:rPr lang="ru-RU" altLang="ru-RU" dirty="0"/>
              <a:t>общественного </a:t>
            </a:r>
            <a:r>
              <a:rPr lang="ru-RU" altLang="ru-RU" dirty="0" smtClean="0"/>
              <a:t>питания – </a:t>
            </a:r>
            <a:r>
              <a:rPr lang="ru-RU" altLang="ru-RU" dirty="0" smtClean="0">
                <a:solidFill>
                  <a:srgbClr val="002060"/>
                </a:solidFill>
              </a:rPr>
              <a:t>70</a:t>
            </a:r>
            <a:r>
              <a:rPr lang="ru-RU" altLang="ru-RU" dirty="0" smtClean="0"/>
              <a:t> </a:t>
            </a:r>
            <a:r>
              <a:rPr lang="ru-RU" altLang="ru-RU" dirty="0" smtClean="0"/>
              <a:t>ед.</a:t>
            </a:r>
            <a:endParaRPr lang="ru-RU" altLang="ru-RU" dirty="0"/>
          </a:p>
          <a:p>
            <a:r>
              <a:rPr lang="ru-RU" altLang="ru-RU" dirty="0" smtClean="0"/>
              <a:t>Организации </a:t>
            </a:r>
            <a:r>
              <a:rPr lang="ru-RU" altLang="ru-RU" dirty="0"/>
              <a:t>бытового </a:t>
            </a:r>
            <a:r>
              <a:rPr lang="ru-RU" altLang="ru-RU" dirty="0" smtClean="0"/>
              <a:t>обслуживания – </a:t>
            </a:r>
            <a:r>
              <a:rPr lang="ru-RU" altLang="ru-RU" dirty="0" smtClean="0">
                <a:solidFill>
                  <a:srgbClr val="002060"/>
                </a:solidFill>
              </a:rPr>
              <a:t>92</a:t>
            </a:r>
            <a:r>
              <a:rPr lang="ru-RU" altLang="ru-RU" dirty="0" smtClean="0"/>
              <a:t> </a:t>
            </a:r>
            <a:r>
              <a:rPr lang="ru-RU" altLang="ru-RU" dirty="0" smtClean="0"/>
              <a:t>ед.</a:t>
            </a:r>
            <a:endParaRPr lang="ru-RU" altLang="ru-RU" dirty="0"/>
          </a:p>
          <a:p>
            <a:r>
              <a:rPr lang="ru-RU" altLang="ru-RU" dirty="0" smtClean="0"/>
              <a:t>Продуктовых магазина </a:t>
            </a:r>
            <a:r>
              <a:rPr lang="ru-RU" altLang="ru-RU" dirty="0"/>
              <a:t>– </a:t>
            </a:r>
            <a:r>
              <a:rPr lang="ru-RU" altLang="ru-RU" dirty="0" smtClean="0">
                <a:solidFill>
                  <a:srgbClr val="002060"/>
                </a:solidFill>
              </a:rPr>
              <a:t>87</a:t>
            </a:r>
            <a:r>
              <a:rPr lang="ru-RU" altLang="ru-RU" dirty="0" smtClean="0"/>
              <a:t> </a:t>
            </a:r>
            <a:r>
              <a:rPr lang="ru-RU" altLang="ru-RU" dirty="0" smtClean="0"/>
              <a:t>ед.</a:t>
            </a:r>
          </a:p>
          <a:p>
            <a:r>
              <a:rPr lang="ru-RU" altLang="ru-RU" dirty="0" smtClean="0"/>
              <a:t>Непродовольственных магазинов – </a:t>
            </a:r>
            <a:r>
              <a:rPr lang="ru-RU" altLang="ru-RU" dirty="0" smtClean="0">
                <a:solidFill>
                  <a:srgbClr val="002060"/>
                </a:solidFill>
              </a:rPr>
              <a:t>117</a:t>
            </a:r>
            <a:r>
              <a:rPr lang="ru-RU" altLang="ru-RU" dirty="0" smtClean="0"/>
              <a:t> </a:t>
            </a:r>
            <a:r>
              <a:rPr lang="ru-RU" altLang="ru-RU" dirty="0" smtClean="0"/>
              <a:t>ед.</a:t>
            </a:r>
          </a:p>
          <a:p>
            <a:r>
              <a:rPr lang="ru-RU" altLang="ru-RU" dirty="0" smtClean="0"/>
              <a:t>Банно-прачечных объектов – </a:t>
            </a:r>
            <a:r>
              <a:rPr lang="ru-RU" altLang="ru-RU" dirty="0" smtClean="0">
                <a:solidFill>
                  <a:srgbClr val="002060"/>
                </a:solidFill>
              </a:rPr>
              <a:t>5</a:t>
            </a:r>
            <a:r>
              <a:rPr lang="ru-RU" altLang="ru-RU" dirty="0" smtClean="0"/>
              <a:t> ед. </a:t>
            </a:r>
            <a:endParaRPr lang="ru-RU" alt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785156" y="2328094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Общие </a:t>
            </a:r>
            <a:r>
              <a:rPr lang="ru-RU" dirty="0"/>
              <a:t>сведения на текущий </a:t>
            </a:r>
            <a:r>
              <a:rPr lang="ru-RU" dirty="0" smtClean="0"/>
              <a:t>период (продолжение) </a:t>
            </a:r>
            <a:endParaRPr lang="ru-RU" dirty="0"/>
          </a:p>
        </p:txBody>
      </p:sp>
      <p:pic>
        <p:nvPicPr>
          <p:cNvPr id="2050" name="Picture 2" descr="C:\Users\НИКОиПО\Desktop\photo_1-12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7288" y="3614469"/>
            <a:ext cx="4063042" cy="300203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Выноска со стрелкой вверх 11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580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34242" y="825865"/>
            <a:ext cx="9313913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показатели социально-экономического развития 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з</a:t>
            </a:r>
            <a:r>
              <a:rPr lang="ru-RU" b="1" dirty="0" smtClean="0"/>
              <a:t>а 2016-2018 годы, за отчетный 2019 </a:t>
            </a:r>
            <a:r>
              <a:rPr lang="ru-RU" b="1" dirty="0"/>
              <a:t>год </a:t>
            </a:r>
            <a:r>
              <a:rPr lang="ru-RU" b="1" dirty="0" smtClean="0"/>
              <a:t>и 2020-2022 годы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показателей (</a:t>
            </a:r>
            <a:r>
              <a:rPr lang="ru-RU" b="1" dirty="0" smtClean="0"/>
              <a:t>в рублях на человека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85477"/>
              </p:ext>
            </p:extLst>
          </p:nvPr>
        </p:nvGraphicFramePr>
        <p:xfrm>
          <a:off x="2743449" y="2764971"/>
          <a:ext cx="8086847" cy="381770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81040"/>
                <a:gridCol w="656208"/>
                <a:gridCol w="656208"/>
                <a:gridCol w="656208"/>
                <a:gridCol w="752270"/>
                <a:gridCol w="667493"/>
                <a:gridCol w="693025"/>
                <a:gridCol w="724395"/>
              </a:tblGrid>
              <a:tr h="276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Показатели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Истекший период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Отчетный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Плановый период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</a:rPr>
                        <a:t>Доходы бюджета муниципального образования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2 191,40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1 966,14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2 284,24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2 251,96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2 306,76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2 398,63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2 487,40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56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</a:rPr>
                        <a:t>Расходы бюджета муниципального образования, </a:t>
                      </a:r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just" fontAlgn="ctr"/>
                      <a:r>
                        <a:rPr lang="ru-RU" sz="1000" u="none" strike="noStrike" dirty="0" smtClean="0">
                          <a:effectLst/>
                        </a:rPr>
                        <a:t>в </a:t>
                      </a:r>
                      <a:r>
                        <a:rPr lang="ru-RU" sz="1000" u="none" strike="noStrike" dirty="0">
                          <a:effectLst/>
                        </a:rPr>
                        <a:t>том числе: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2 031,10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2 193,53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2 263,24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2 559,70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2 497,61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2 398,63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2 487,40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общегосударственные вопросы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595,79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584,87</a:t>
                      </a:r>
                    </a:p>
                  </a:txBody>
                  <a:tcPr marL="9525" marR="9525" marT="9525" marB="0" anchor="ctr"/>
                </a:tc>
              </a:tr>
              <a:tr h="2659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национальную </a:t>
                      </a:r>
                      <a:r>
                        <a:rPr lang="ru-RU" sz="1000" u="none" strike="noStrike" dirty="0" smtClean="0">
                          <a:effectLst/>
                        </a:rPr>
                        <a:t>безопасность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4,18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национальную экономику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18,55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жилищно-коммунальное хозяйство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966,39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980,18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964,82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971,03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Расходы на охрану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14,44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культуру и кинематографию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502,11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399,61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социальную политику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349,82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384,37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</a:rPr>
                        <a:t>Расходы на физическую культуру и 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51,93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51,62</a:t>
                      </a:r>
                    </a:p>
                  </a:txBody>
                  <a:tcPr marL="9525" marR="9525" marT="9525" marB="0" anchor="ctr"/>
                </a:tc>
              </a:tr>
              <a:tr h="26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</a:rPr>
                        <a:t>Расходы на средства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42,78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55,75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Выноска со стрелкой вверх 1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260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Основные задачи и приоритеты бюджетной политики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отчетный 2019 год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5149" y="5866309"/>
            <a:ext cx="8762999" cy="545869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altLang="ru-RU" sz="1400" dirty="0"/>
              <a:t>4</a:t>
            </a:r>
            <a:r>
              <a:rPr lang="ru-RU" altLang="ru-RU" sz="1400" dirty="0" smtClean="0"/>
              <a:t>. Выполнение </a:t>
            </a:r>
            <a:r>
              <a:rPr lang="ru-RU" altLang="ru-RU" sz="1400" dirty="0"/>
              <a:t>отдельных государственных полномочий по опеке и </a:t>
            </a:r>
            <a:r>
              <a:rPr lang="ru-RU" altLang="ru-RU" sz="1400" dirty="0" smtClean="0"/>
              <a:t>попечительству, а также </a:t>
            </a:r>
            <a:r>
              <a:rPr lang="ru-RU" altLang="ru-RU" sz="1400" dirty="0"/>
              <a:t>по составлению протоколов об административных </a:t>
            </a:r>
            <a:r>
              <a:rPr lang="ru-RU" altLang="ru-RU" sz="1400" dirty="0" smtClean="0"/>
              <a:t>правонарушениях.</a:t>
            </a:r>
            <a:endParaRPr lang="ru-RU" altLang="ru-RU" sz="1400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7012"/>
            <a:ext cx="8915399" cy="444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Основные задачи бюджетной политики</a:t>
            </a:r>
            <a:endParaRPr lang="ru-RU" dirty="0"/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785149" y="5028654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2</a:t>
            </a:r>
            <a:r>
              <a:rPr lang="ru-RU" altLang="ru-RU" sz="1400" dirty="0" smtClean="0"/>
              <a:t>. </a:t>
            </a:r>
            <a:r>
              <a:rPr lang="ru-RU" altLang="ru-RU" sz="1400" dirty="0"/>
              <a:t>У</a:t>
            </a:r>
            <a:r>
              <a:rPr lang="ru-RU" sz="1400" dirty="0" smtClean="0"/>
              <a:t>лучшение </a:t>
            </a:r>
            <a:r>
              <a:rPr lang="ru-RU" sz="1400" dirty="0"/>
              <a:t>качества </a:t>
            </a:r>
            <a:r>
              <a:rPr lang="ru-RU" sz="1400" dirty="0" smtClean="0"/>
              <a:t>жизни </a:t>
            </a:r>
            <a:r>
              <a:rPr lang="ru-RU" sz="1400" dirty="0"/>
              <a:t>граждан, проживающих на территории муниципального округа</a:t>
            </a:r>
            <a:r>
              <a:rPr lang="ru-RU" altLang="ru-RU" sz="1400" dirty="0" smtClean="0"/>
              <a:t>;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785149" y="4620760"/>
            <a:ext cx="8762999" cy="2935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 smtClean="0"/>
              <a:t>1. Благоустройство территории муниципального округа;</a:t>
            </a: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785149" y="5452314"/>
            <a:ext cx="8762999" cy="3214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3</a:t>
            </a:r>
            <a:r>
              <a:rPr lang="ru-RU" altLang="ru-RU" sz="1400" dirty="0" smtClean="0"/>
              <a:t>. Эффективное исполнение социально-значимых ведомственных целевых программ;</a:t>
            </a:r>
            <a:endParaRPr lang="ru-RU" altLang="ru-RU" sz="1400" dirty="0"/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2785148" y="2594297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2</a:t>
            </a:r>
            <a:r>
              <a:rPr lang="ru-RU" altLang="ru-RU" sz="1400" dirty="0" smtClean="0"/>
              <a:t>. Совершенствование нормативно-правового регулирования бюджетного процесса;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785150" y="3506744"/>
            <a:ext cx="8762999" cy="528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 smtClean="0"/>
              <a:t>4. Повышение качества ведомственных целевых программ и расширение их использования в бюджетном планировании.</a:t>
            </a:r>
          </a:p>
        </p:txBody>
      </p:sp>
      <p:sp>
        <p:nvSpPr>
          <p:cNvPr id="14" name="Подзаголовок 4"/>
          <p:cNvSpPr txBox="1">
            <a:spLocks/>
          </p:cNvSpPr>
          <p:nvPr/>
        </p:nvSpPr>
        <p:spPr>
          <a:xfrm>
            <a:off x="2785150" y="2990815"/>
            <a:ext cx="8762999" cy="495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3</a:t>
            </a:r>
            <a:r>
              <a:rPr lang="ru-RU" altLang="ru-RU" sz="1400" dirty="0" smtClean="0"/>
              <a:t>. Повышение эффективности финансовых взаимоотношений с бюджетами Санкт-Петербурга;</a:t>
            </a:r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2785148" y="2214432"/>
            <a:ext cx="8762999" cy="3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400" dirty="0"/>
              <a:t>1</a:t>
            </a:r>
            <a:r>
              <a:rPr lang="ru-RU" altLang="ru-RU" sz="1400" dirty="0" smtClean="0"/>
              <a:t>. Повышение эффективности оказания муниципальных услуг;</a:t>
            </a:r>
          </a:p>
        </p:txBody>
      </p:sp>
      <p:sp>
        <p:nvSpPr>
          <p:cNvPr id="16" name="Подзаголовок 4"/>
          <p:cNvSpPr txBox="1">
            <a:spLocks/>
          </p:cNvSpPr>
          <p:nvPr/>
        </p:nvSpPr>
        <p:spPr>
          <a:xfrm>
            <a:off x="2632756" y="4178190"/>
            <a:ext cx="8915399" cy="336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Приоритеты бюджетной политики</a:t>
            </a:r>
            <a:endParaRPr lang="ru-RU" dirty="0"/>
          </a:p>
        </p:txBody>
      </p:sp>
      <p:sp>
        <p:nvSpPr>
          <p:cNvPr id="17" name="Выноска со стрелкой вверх 16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2" name="Выноска со стрелкой вверх 21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141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7974</TotalTime>
  <Words>2751</Words>
  <Application>Microsoft Office PowerPoint</Application>
  <PresentationFormat>Широкоэкранный</PresentationFormat>
  <Paragraphs>847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Consolas</vt:lpstr>
      <vt:lpstr>Times New Roman</vt:lpstr>
      <vt:lpstr>Wingdings 3</vt:lpstr>
      <vt:lpstr>Легкий дым</vt:lpstr>
      <vt:lpstr>Бюджет (Отчет)за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400</cp:revision>
  <dcterms:created xsi:type="dcterms:W3CDTF">2017-09-11T10:04:56Z</dcterms:created>
  <dcterms:modified xsi:type="dcterms:W3CDTF">2020-04-02T09:51:26Z</dcterms:modified>
</cp:coreProperties>
</file>